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3"/>
  </p:notesMasterIdLst>
  <p:sldIdLst>
    <p:sldId id="275" r:id="rId2"/>
    <p:sldId id="267" r:id="rId3"/>
    <p:sldId id="281" r:id="rId4"/>
    <p:sldId id="282" r:id="rId5"/>
    <p:sldId id="284" r:id="rId6"/>
    <p:sldId id="287" r:id="rId7"/>
    <p:sldId id="289" r:id="rId8"/>
    <p:sldId id="285" r:id="rId9"/>
    <p:sldId id="288" r:id="rId10"/>
    <p:sldId id="290" r:id="rId11"/>
    <p:sldId id="280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 showGuides="1">
      <p:cViewPr varScale="1">
        <p:scale>
          <a:sx n="53" d="100"/>
          <a:sy n="53" d="100"/>
        </p:scale>
        <p:origin x="111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73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A8936-9575-4A7B-96FF-759D075096BF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B0A10-6CCD-44B8-ADDC-B8A3B3A8A3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02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294" y="0"/>
            <a:ext cx="7772400" cy="113829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294" y="1038540"/>
            <a:ext cx="6400800" cy="560959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new cover slide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1981200"/>
            <a:ext cx="9144000" cy="4114800"/>
          </a:xfrm>
          <a:prstGeom prst="rect">
            <a:avLst/>
          </a:prstGeom>
        </p:spPr>
      </p:pic>
      <p:pic>
        <p:nvPicPr>
          <p:cNvPr id="5" name="Picture 21" descr="CS_logo_BW_No tag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4363" y="6294438"/>
            <a:ext cx="1690687" cy="411162"/>
          </a:xfrm>
          <a:prstGeom prst="rect">
            <a:avLst/>
          </a:prstGeom>
          <a:noFill/>
          <a:ln w="9525">
            <a:solidFill>
              <a:srgbClr val="002E56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25148" y="2234153"/>
            <a:ext cx="8034391" cy="314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500"/>
              </a:spcAft>
            </a:pPr>
            <a:r>
              <a:rPr lang="en-US" sz="1400" b="1" i="1" dirty="0" smtClean="0">
                <a:solidFill>
                  <a:srgbClr val="FFFFFF"/>
                </a:solidFill>
              </a:rPr>
              <a:t>presented to</a:t>
            </a:r>
          </a:p>
          <a:p>
            <a:r>
              <a:rPr lang="en-US" sz="1400" b="1" i="1" dirty="0" smtClean="0">
                <a:solidFill>
                  <a:srgbClr val="FFFFFF"/>
                </a:solidFill>
              </a:rPr>
              <a:t>presented by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Cambridge Systematics, Inc.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991100" y="5732463"/>
            <a:ext cx="3793411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FFFF">
                    <a:lumMod val="40000"/>
                    <a:lumOff val="60000"/>
                  </a:srgbClr>
                </a:solidFill>
              </a:rPr>
              <a:t>Transportation leadership you can trust.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18505" y="2583353"/>
            <a:ext cx="6032500" cy="470931"/>
          </a:xfrm>
        </p:spPr>
        <p:txBody>
          <a:bodyPr>
            <a:normAutofit/>
          </a:bodyPr>
          <a:lstStyle>
            <a:lvl1pPr>
              <a:buFontTx/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z="2400" dirty="0" smtClean="0"/>
              <a:t>Client Name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99651" y="5354638"/>
            <a:ext cx="1857375" cy="377825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99651" y="3903408"/>
            <a:ext cx="2554288" cy="989096"/>
          </a:xfrm>
        </p:spPr>
        <p:txBody>
          <a:bodyPr>
            <a:noAutofit/>
          </a:bodyPr>
          <a:lstStyle>
            <a:lvl1pPr>
              <a:buFontTx/>
              <a:buNone/>
              <a:defRPr sz="16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Presenters Name(s)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13510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294" y="0"/>
            <a:ext cx="7772400" cy="113829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294" y="1038540"/>
            <a:ext cx="6400800" cy="560959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21" descr="CS_logo_BW_No tag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4363" y="6294438"/>
            <a:ext cx="1690687" cy="411162"/>
          </a:xfrm>
          <a:prstGeom prst="rect">
            <a:avLst/>
          </a:prstGeom>
          <a:noFill/>
          <a:ln w="9525">
            <a:solidFill>
              <a:srgbClr val="002E56"/>
            </a:solidFill>
            <a:miter lim="800000"/>
            <a:headEnd/>
            <a:tailEnd/>
          </a:ln>
        </p:spPr>
      </p:pic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991100" y="5732463"/>
            <a:ext cx="3793411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FFFF">
                    <a:lumMod val="40000"/>
                    <a:lumOff val="60000"/>
                  </a:srgbClr>
                </a:solidFill>
              </a:rPr>
              <a:t>Transportation leadership you can trust.</a:t>
            </a:r>
          </a:p>
        </p:txBody>
      </p:sp>
      <p:pic>
        <p:nvPicPr>
          <p:cNvPr id="7" name="Picture 11" descr="new cover slide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984248"/>
            <a:ext cx="9144000" cy="4114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25148" y="2234153"/>
            <a:ext cx="8034391" cy="314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500"/>
              </a:spcAft>
            </a:pPr>
            <a:r>
              <a:rPr lang="en-US" sz="1400" b="1" i="1" dirty="0" smtClean="0">
                <a:solidFill>
                  <a:srgbClr val="FFFFFF"/>
                </a:solidFill>
              </a:rPr>
              <a:t>presented to</a:t>
            </a:r>
          </a:p>
          <a:p>
            <a:r>
              <a:rPr lang="en-US" sz="1400" b="1" i="1" dirty="0" smtClean="0">
                <a:solidFill>
                  <a:srgbClr val="FFFFFF"/>
                </a:solidFill>
              </a:rPr>
              <a:t>presented by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Cambridge Systematics, Inc.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18505" y="2583353"/>
            <a:ext cx="6032500" cy="470931"/>
          </a:xfrm>
        </p:spPr>
        <p:txBody>
          <a:bodyPr>
            <a:normAutofit/>
          </a:bodyPr>
          <a:lstStyle>
            <a:lvl1pPr>
              <a:buFontTx/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z="2400" dirty="0" smtClean="0"/>
              <a:t>Client Name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99651" y="5354638"/>
            <a:ext cx="1857375" cy="377825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99651" y="3903408"/>
            <a:ext cx="2554288" cy="989096"/>
          </a:xfrm>
        </p:spPr>
        <p:txBody>
          <a:bodyPr>
            <a:noAutofit/>
          </a:bodyPr>
          <a:lstStyle>
            <a:lvl1pPr>
              <a:buFontTx/>
              <a:buNone/>
              <a:defRPr sz="16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Presenters Name(s)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7326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294" y="0"/>
            <a:ext cx="7772400" cy="113829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294" y="1038540"/>
            <a:ext cx="6400800" cy="560959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21" descr="CS_logo_BW_No tag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4363" y="6294438"/>
            <a:ext cx="1690687" cy="411162"/>
          </a:xfrm>
          <a:prstGeom prst="rect">
            <a:avLst/>
          </a:prstGeom>
          <a:noFill/>
          <a:ln w="9525">
            <a:solidFill>
              <a:srgbClr val="002E56"/>
            </a:solidFill>
            <a:miter lim="800000"/>
            <a:headEnd/>
            <a:tailEnd/>
          </a:ln>
        </p:spPr>
      </p:pic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991100" y="5732463"/>
            <a:ext cx="3793411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FFFF">
                    <a:lumMod val="40000"/>
                    <a:lumOff val="60000"/>
                  </a:srgbClr>
                </a:solidFill>
              </a:rPr>
              <a:t>Transportation leadership you can trust.</a:t>
            </a:r>
          </a:p>
        </p:txBody>
      </p:sp>
      <p:pic>
        <p:nvPicPr>
          <p:cNvPr id="7" name="Picture 11" descr="new cover slide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984248"/>
            <a:ext cx="9144000" cy="4114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25148" y="2234153"/>
            <a:ext cx="8034391" cy="314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500"/>
              </a:spcAft>
            </a:pPr>
            <a:r>
              <a:rPr lang="en-US" sz="1400" b="1" i="1" dirty="0" smtClean="0">
                <a:solidFill>
                  <a:srgbClr val="FFFFFF"/>
                </a:solidFill>
              </a:rPr>
              <a:t>presented to</a:t>
            </a:r>
          </a:p>
          <a:p>
            <a:r>
              <a:rPr lang="en-US" sz="1400" b="1" i="1" dirty="0" smtClean="0">
                <a:solidFill>
                  <a:srgbClr val="FFFFFF"/>
                </a:solidFill>
              </a:rPr>
              <a:t>presented by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Cambridge Systematics, Inc.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18505" y="2583353"/>
            <a:ext cx="6032500" cy="470931"/>
          </a:xfrm>
        </p:spPr>
        <p:txBody>
          <a:bodyPr>
            <a:normAutofit/>
          </a:bodyPr>
          <a:lstStyle>
            <a:lvl1pPr>
              <a:buFontTx/>
              <a:buNone/>
              <a:defRPr sz="24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z="2400" dirty="0" smtClean="0"/>
              <a:t>Client Name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09078" y="5354638"/>
            <a:ext cx="1857375" cy="377825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99651" y="3903408"/>
            <a:ext cx="2554288" cy="989096"/>
          </a:xfrm>
        </p:spPr>
        <p:txBody>
          <a:bodyPr>
            <a:noAutofit/>
          </a:bodyPr>
          <a:lstStyle>
            <a:lvl1pPr>
              <a:buFontTx/>
              <a:buNone/>
              <a:defRPr sz="16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Presenters Name(s)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8024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294" y="0"/>
            <a:ext cx="7772400" cy="113829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294" y="1038540"/>
            <a:ext cx="6400800" cy="560959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21" descr="CS_logo_BW_No tag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4363" y="6294438"/>
            <a:ext cx="1690687" cy="411162"/>
          </a:xfrm>
          <a:prstGeom prst="rect">
            <a:avLst/>
          </a:prstGeom>
          <a:noFill/>
          <a:ln w="9525">
            <a:solidFill>
              <a:srgbClr val="002E56"/>
            </a:solidFill>
            <a:miter lim="800000"/>
            <a:headEnd/>
            <a:tailEnd/>
          </a:ln>
        </p:spPr>
      </p:pic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4991100" y="5732463"/>
            <a:ext cx="3793411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FFFF">
                    <a:lumMod val="40000"/>
                    <a:lumOff val="60000"/>
                  </a:srgbClr>
                </a:solidFill>
              </a:rPr>
              <a:t>Transportation leadership you can trust.</a:t>
            </a:r>
          </a:p>
        </p:txBody>
      </p:sp>
      <p:pic>
        <p:nvPicPr>
          <p:cNvPr id="7" name="Picture 12" descr="Envrinoment_Final"/>
          <p:cNvPicPr>
            <a:picLocks noChangeAspect="1" noChangeArrowheads="1"/>
          </p:cNvPicPr>
          <p:nvPr/>
        </p:nvPicPr>
        <p:blipFill>
          <a:blip r:embed="rId3" cstate="screen">
            <a:lum bright="-18000" contrast="6000"/>
          </a:blip>
          <a:srcRect/>
          <a:stretch>
            <a:fillRect/>
          </a:stretch>
        </p:blipFill>
        <p:spPr bwMode="auto">
          <a:xfrm>
            <a:off x="0" y="1649413"/>
            <a:ext cx="9144000" cy="448468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25148" y="2234153"/>
            <a:ext cx="8034391" cy="314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500"/>
              </a:spcAft>
            </a:pPr>
            <a:r>
              <a:rPr lang="en-US" sz="1400" b="1" i="1" dirty="0" smtClean="0">
                <a:solidFill>
                  <a:srgbClr val="000000"/>
                </a:solidFill>
              </a:rPr>
              <a:t>presented to</a:t>
            </a:r>
          </a:p>
          <a:p>
            <a:r>
              <a:rPr lang="en-US" sz="1400" b="1" i="1" dirty="0" smtClean="0">
                <a:solidFill>
                  <a:srgbClr val="000000"/>
                </a:solidFill>
              </a:rPr>
              <a:t>presented by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Cambridge Systematics, Inc.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18505" y="2583353"/>
            <a:ext cx="6032500" cy="470931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z="2400" dirty="0" smtClean="0"/>
              <a:t>Client Name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99651" y="5354638"/>
            <a:ext cx="1857375" cy="377825"/>
          </a:xfrm>
        </p:spPr>
        <p:txBody>
          <a:bodyPr>
            <a:normAutofit/>
          </a:bodyPr>
          <a:lstStyle>
            <a:lvl1pPr>
              <a:buFontTx/>
              <a:buNone/>
              <a:defRPr sz="1600"/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99651" y="3903408"/>
            <a:ext cx="2554288" cy="989096"/>
          </a:xfrm>
        </p:spPr>
        <p:txBody>
          <a:bodyPr>
            <a:noAutofit/>
          </a:bodyPr>
          <a:lstStyle>
            <a:lvl1pPr>
              <a:buFontTx/>
              <a:buNone/>
              <a:defRPr sz="1600" baseline="0"/>
            </a:lvl1pPr>
          </a:lstStyle>
          <a:p>
            <a:pPr lvl="0"/>
            <a:r>
              <a:rPr lang="en-US" dirty="0" smtClean="0"/>
              <a:t>Presenters Name(s)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80653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3000"/>
              </a:spcBef>
              <a:defRPr/>
            </a:lvl1pPr>
            <a:lvl2pPr>
              <a:spcBef>
                <a:spcPts val="24"/>
              </a:spcBef>
              <a:defRPr/>
            </a:lvl2pPr>
            <a:lvl3pPr>
              <a:spcBef>
                <a:spcPts val="24"/>
              </a:spcBef>
              <a:defRPr/>
            </a:lvl3pPr>
            <a:lvl4pPr>
              <a:spcBef>
                <a:spcPts val="24"/>
              </a:spcBef>
              <a:defRPr/>
            </a:lvl4pPr>
            <a:lvl5pPr>
              <a:spcBef>
                <a:spcPts val="24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7173" y="6322187"/>
            <a:ext cx="664464" cy="365125"/>
          </a:xfrm>
        </p:spPr>
        <p:txBody>
          <a:bodyPr/>
          <a:lstStyle/>
          <a:p>
            <a:fld id="{6EFA8406-D672-4E03-9ABF-F4A7E3A351A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21752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39168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856" y="6322187"/>
            <a:ext cx="664464" cy="365125"/>
          </a:xfrm>
        </p:spPr>
        <p:txBody>
          <a:bodyPr/>
          <a:lstStyle/>
          <a:p>
            <a:fld id="{6EFA8406-D672-4E03-9ABF-F4A7E3A351A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7154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6258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6" descr="ddivid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3200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0975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57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1856" y="6322187"/>
            <a:ext cx="664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EFA8406-D672-4E03-9ABF-F4A7E3A351A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 rot="16200000">
            <a:off x="4133056" y="-3172619"/>
            <a:ext cx="19050" cy="8593138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bg2">
                  <a:lumMod val="60000"/>
                  <a:lumOff val="40000"/>
                  <a:alpha val="0"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442913" y="-79375"/>
            <a:ext cx="19050" cy="6465888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bg2">
                  <a:lumMod val="60000"/>
                  <a:lumOff val="40000"/>
                  <a:alpha val="0"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 rot="5400000">
            <a:off x="7663656" y="5137944"/>
            <a:ext cx="7938" cy="306705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bg2">
                  <a:lumMod val="60000"/>
                  <a:lumOff val="40000"/>
                  <a:alpha val="0"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 rot="10800000">
            <a:off x="8982075" y="4611688"/>
            <a:ext cx="6350" cy="240982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bg2">
                  <a:lumMod val="60000"/>
                  <a:lumOff val="40000"/>
                  <a:alpha val="0"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38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3000"/>
        </a:spcBef>
        <a:buFontTx/>
        <a:buBlip>
          <a:blip r:embed="rId11"/>
        </a:buBlip>
        <a:defRPr sz="22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24"/>
        </a:spcBef>
        <a:buClr>
          <a:schemeClr val="accent5"/>
        </a:buClr>
        <a:buFont typeface="Arial" pitchFamily="34" charset="0"/>
        <a:buChar char="»"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24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ts val="24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jectnoproject.com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00" y="1334247"/>
            <a:ext cx="7951862" cy="23318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/>
              <a:t>ACSCC</a:t>
            </a:r>
            <a:br>
              <a:rPr lang="en-US" sz="2800" dirty="0"/>
            </a:br>
            <a:r>
              <a:rPr lang="en-US" sz="2800" dirty="0" smtClean="0"/>
              <a:t>Ad Hoc Subcommittee: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Permit Speed / Reform</a:t>
            </a:r>
          </a:p>
          <a:p>
            <a:pPr marL="0" indent="0" algn="ctr">
              <a:buNone/>
            </a:pPr>
            <a:r>
              <a:rPr lang="en-US" sz="2800" dirty="0" smtClean="0"/>
              <a:t>Overview</a:t>
            </a:r>
          </a:p>
          <a:p>
            <a:pPr marL="0" indent="0" algn="ctr">
              <a:buNone/>
            </a:pPr>
            <a:r>
              <a:rPr lang="en-US" sz="1800" b="0" dirty="0" smtClean="0"/>
              <a:t>April 15, 2015</a:t>
            </a:r>
          </a:p>
          <a:p>
            <a:pPr marL="0" indent="0" algn="ctr">
              <a:buNone/>
            </a:pPr>
            <a:r>
              <a:rPr lang="en-US" sz="1800" b="0" dirty="0" smtClean="0"/>
              <a:t>Dean Wise</a:t>
            </a:r>
            <a:br>
              <a:rPr lang="en-US" sz="1800" b="0" dirty="0" smtClean="0"/>
            </a:br>
            <a:r>
              <a:rPr lang="en-US" sz="1800" b="0" dirty="0" smtClean="0"/>
              <a:t>Leslie Blakey</a:t>
            </a:r>
            <a:r>
              <a:rPr lang="en-US" sz="1800" b="0" dirty="0"/>
              <a:t/>
            </a:r>
            <a:br>
              <a:rPr lang="en-US" sz="1800" b="0" dirty="0"/>
            </a:br>
            <a:r>
              <a:rPr lang="en-US" sz="1800" b="0" dirty="0" smtClean="0"/>
              <a:t>Jim Cooper</a:t>
            </a:r>
            <a:br>
              <a:rPr lang="en-US" sz="1800" b="0" dirty="0" smtClean="0"/>
            </a:br>
            <a:r>
              <a:rPr lang="en-US" sz="1800" b="0" dirty="0" smtClean="0"/>
              <a:t>Paul Fisher </a:t>
            </a:r>
          </a:p>
        </p:txBody>
      </p:sp>
    </p:spTree>
    <p:extLst>
      <p:ext uri="{BB962C8B-B14F-4D97-AF65-F5344CB8AC3E}">
        <p14:creationId xmlns:p14="http://schemas.microsoft.com/office/powerpoint/2010/main" val="29947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i="1" dirty="0" smtClean="0"/>
              <a:t>Pending Legislation –</a:t>
            </a:r>
            <a:r>
              <a:rPr lang="en-US" i="1" dirty="0"/>
              <a:t> </a:t>
            </a:r>
            <a:r>
              <a:rPr lang="en-US" i="1" dirty="0" smtClean="0"/>
              <a:t>Other  (cont.)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286"/>
            <a:ext cx="8229600" cy="501590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1600" dirty="0"/>
              <a:t>Additional legislative proposals, which include permit reform / project delivery improvement provisions, passed or </a:t>
            </a:r>
            <a:r>
              <a:rPr lang="en-US" sz="1600" dirty="0" smtClean="0"/>
              <a:t>are pending </a:t>
            </a:r>
            <a:r>
              <a:rPr lang="en-US" sz="1600" dirty="0"/>
              <a:t>in the Congress.  </a:t>
            </a:r>
            <a:r>
              <a:rPr lang="en-US" sz="1600" dirty="0" smtClean="0"/>
              <a:t>Some examples:</a:t>
            </a:r>
          </a:p>
          <a:p>
            <a:pPr lvl="0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Water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Resources Reform and Development Act (WRDA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) (H.R. 3080)</a:t>
            </a:r>
            <a:r>
              <a:rPr lang="en-US" sz="1600" dirty="0" smtClean="0"/>
              <a:t>, </a:t>
            </a:r>
            <a:r>
              <a:rPr lang="en-US" sz="1600" dirty="0"/>
              <a:t>was signed into law by the President in </a:t>
            </a:r>
            <a:r>
              <a:rPr lang="en-US" sz="1600" dirty="0" smtClean="0"/>
              <a:t>June 2014 </a:t>
            </a:r>
            <a:r>
              <a:rPr lang="en-US" sz="1600" dirty="0"/>
              <a:t>and contained some permitting reforms for water projects.  </a:t>
            </a:r>
            <a:endParaRPr lang="en-US" sz="1600" dirty="0" smtClean="0"/>
          </a:p>
          <a:p>
            <a:pPr lvl="0"/>
            <a:r>
              <a:rPr lang="en-US" sz="1600" dirty="0" smtClean="0"/>
              <a:t>S.2322</a:t>
            </a:r>
            <a:r>
              <a:rPr lang="en-US" sz="1600" dirty="0"/>
              <a:t>, Chairman Boxer’s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MAP-21 reauthorization legislation</a:t>
            </a:r>
            <a:r>
              <a:rPr lang="en-US" sz="1600" dirty="0"/>
              <a:t>, amends and expands upon a number of provisions in MAP-21 aimed at streamlining environmental and regulatory reviews, including a USDOT template for programmatic review agreements between agencies; aligning NEPA and historic preservation review requirements; and further integrating planning decisions and documents into the NEPA permitting and processes</a:t>
            </a:r>
            <a:r>
              <a:rPr lang="en-US" sz="1600" dirty="0" smtClean="0"/>
              <a:t>.</a:t>
            </a:r>
          </a:p>
          <a:p>
            <a:pPr lvl="0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Natural Gas Pipeline Permitting Reform Act (H.R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161), </a:t>
            </a:r>
            <a:r>
              <a:rPr lang="en-US" sz="1600" dirty="0" smtClean="0"/>
              <a:t>introduced by Mike Pompeo (R-KS) in January 2015,  </a:t>
            </a:r>
            <a:r>
              <a:rPr lang="en-US" sz="1600" dirty="0"/>
              <a:t>expedites the federal review process for applications for natural gas pipeline certificates by imposing deadlines on involved agencies.  Specifically, the bill amends the Natural Gas Act to require that </a:t>
            </a:r>
            <a:r>
              <a:rPr lang="en-US" sz="1600" dirty="0" smtClean="0"/>
              <a:t>FERC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approve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or deny a pipeline certificate within twelve months of receiving the complete application</a:t>
            </a:r>
            <a:r>
              <a:rPr lang="en-US" sz="1600" dirty="0"/>
              <a:t>.  The bill applies only to projects that participate in FERC’s pre-filing process.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1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8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711"/>
            <a:ext cx="8229600" cy="47219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Would like to hear status, from DOC/DOT, of various Administration initiatives – Dashboard, Implementation Plan, BATIC, views on proposed legislation. </a:t>
            </a:r>
          </a:p>
          <a:p>
            <a:r>
              <a:rPr lang="en-US" dirty="0" smtClean="0"/>
              <a:t>Possible recommendations to Secretary </a:t>
            </a:r>
            <a:r>
              <a:rPr lang="en-US" dirty="0" err="1" smtClean="0"/>
              <a:t>Pritzger</a:t>
            </a:r>
            <a:r>
              <a:rPr lang="en-US" dirty="0" smtClean="0"/>
              <a:t>: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b="0" dirty="0" smtClean="0"/>
              <a:t>ACSCC puts this front and center as a drag on supply chain competitiveness – </a:t>
            </a: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</a:rPr>
              <a:t>DOC needs to re-energize reform efforts</a:t>
            </a:r>
          </a:p>
          <a:p>
            <a:pPr lvl="1">
              <a:lnSpc>
                <a:spcPct val="120000"/>
              </a:lnSpc>
            </a:pPr>
            <a:r>
              <a:rPr lang="en-US" b="0" dirty="0" smtClean="0"/>
              <a:t>DOC should </a:t>
            </a:r>
            <a:r>
              <a:rPr lang="en-US" b="0" dirty="0"/>
              <a:t>be the </a:t>
            </a:r>
            <a:r>
              <a:rPr lang="en-US" b="0" dirty="0">
                <a:solidFill>
                  <a:schemeClr val="accent6">
                    <a:lumMod val="75000"/>
                  </a:schemeClr>
                </a:solidFill>
              </a:rPr>
              <a:t>voice of commerce </a:t>
            </a: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</a:rPr>
              <a:t>mobility </a:t>
            </a:r>
            <a:r>
              <a:rPr lang="en-US" b="0" dirty="0" smtClean="0"/>
              <a:t>for permit reform</a:t>
            </a:r>
            <a:endParaRPr lang="en-US" b="0" dirty="0"/>
          </a:p>
          <a:p>
            <a:pPr lvl="1">
              <a:lnSpc>
                <a:spcPct val="120000"/>
              </a:lnSpc>
            </a:pPr>
            <a:r>
              <a:rPr lang="en-US" b="0" dirty="0" smtClean="0"/>
              <a:t>Need </a:t>
            </a: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</a:rPr>
              <a:t>strong DOC detailees </a:t>
            </a:r>
            <a:r>
              <a:rPr lang="en-US" b="0" dirty="0" smtClean="0"/>
              <a:t>to BATIC and other inter-agency efforts</a:t>
            </a:r>
          </a:p>
          <a:p>
            <a:pPr lvl="1">
              <a:lnSpc>
                <a:spcPct val="120000"/>
              </a:lnSpc>
            </a:pP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</a:rPr>
              <a:t>Sponsor ACSCC </a:t>
            </a: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</a:rPr>
              <a:t>member proposed </a:t>
            </a: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</a:rPr>
              <a:t>projects </a:t>
            </a:r>
            <a:r>
              <a:rPr lang="en-US" b="0" dirty="0" smtClean="0"/>
              <a:t>to be added to the Dashboard – identified as important bottlenecks or critical to supply chain competitiveness</a:t>
            </a:r>
          </a:p>
          <a:p>
            <a:pPr lvl="1">
              <a:lnSpc>
                <a:spcPct val="120000"/>
              </a:lnSpc>
            </a:pPr>
            <a:r>
              <a:rPr lang="en-US" b="0" dirty="0" smtClean="0"/>
              <a:t>Consider pros/cons of pending </a:t>
            </a: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</a:rPr>
              <a:t>legislative solutions</a:t>
            </a:r>
          </a:p>
          <a:p>
            <a:r>
              <a:rPr lang="en-US" dirty="0" smtClean="0"/>
              <a:t>Formulate and finalize recommendations </a:t>
            </a:r>
            <a:r>
              <a:rPr lang="en-US" dirty="0" smtClean="0"/>
              <a:t>for </a:t>
            </a:r>
            <a:r>
              <a:rPr lang="en-US" smtClean="0"/>
              <a:t>release </a:t>
            </a:r>
            <a:r>
              <a:rPr lang="en-US" smtClean="0"/>
              <a:t>by </a:t>
            </a:r>
            <a:r>
              <a:rPr lang="en-US" dirty="0" smtClean="0"/>
              <a:t>our next </a:t>
            </a:r>
            <a:r>
              <a:rPr lang="en-US" dirty="0" smtClean="0"/>
              <a:t>ACSCC meeting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Direction and Next Steps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5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6519" y="3135087"/>
            <a:ext cx="7552598" cy="22530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i="1" dirty="0" smtClean="0"/>
              <a:t>Permit Speed / Reform – What is it?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33" y="1466723"/>
            <a:ext cx="7830457" cy="45259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400" dirty="0" smtClean="0"/>
              <a:t>Reform the “front end” of infrastructure project delivery by improving coordination and </a:t>
            </a:r>
            <a:r>
              <a:rPr lang="en-US" sz="2400" dirty="0"/>
              <a:t>streamlining </a:t>
            </a:r>
            <a:r>
              <a:rPr lang="en-US" sz="2400" dirty="0" smtClean="0"/>
              <a:t>construction permitting and oversight.</a:t>
            </a:r>
            <a:endParaRPr lang="en-US" sz="2000" dirty="0"/>
          </a:p>
          <a:p>
            <a:pPr marL="0" indent="0" algn="ctr">
              <a:spcAft>
                <a:spcPts val="600"/>
              </a:spcAft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“Safe but Swift”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000" dirty="0" smtClean="0"/>
              <a:t>Bring more predictability and efficiency to the project permitting process, without jeopardizing public safety and environmental goals.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1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i="1" dirty="0" smtClean="0"/>
              <a:t>Permit Speed / Reform – What’s the Problem?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286"/>
            <a:ext cx="8229600" cy="5015901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sz="2300" dirty="0" smtClean="0">
                <a:solidFill>
                  <a:schemeClr val="accent6">
                    <a:lumMod val="75000"/>
                  </a:schemeClr>
                </a:solidFill>
              </a:rPr>
              <a:t>THEN:  </a:t>
            </a:r>
            <a:r>
              <a:rPr lang="en-US" sz="2300" dirty="0" smtClean="0"/>
              <a:t>The Hoover Dam was</a:t>
            </a:r>
            <a:r>
              <a:rPr lang="en-US" sz="2300" i="1" dirty="0" smtClean="0"/>
              <a:t> built </a:t>
            </a:r>
            <a:r>
              <a:rPr lang="en-US" sz="2300" dirty="0" smtClean="0"/>
              <a:t>in 5 years.  Empire State Building in 3 years. Pentagon in 1.5 years. NJ Turnpike in 4 years.  </a:t>
            </a:r>
          </a:p>
          <a:p>
            <a:pPr>
              <a:spcAft>
                <a:spcPts val="600"/>
              </a:spcAft>
            </a:pPr>
            <a:r>
              <a:rPr lang="en-US" sz="2300" dirty="0" smtClean="0">
                <a:solidFill>
                  <a:schemeClr val="accent6">
                    <a:lumMod val="75000"/>
                  </a:schemeClr>
                </a:solidFill>
              </a:rPr>
              <a:t>NOW:  </a:t>
            </a:r>
            <a:r>
              <a:rPr lang="en-US" sz="2300" dirty="0" smtClean="0"/>
              <a:t>Cape Wind permitting took 10 years. Port of Savannah dredging project review took 13 years.  Drilling permits take 300 days on Federal land, 30 days on state/private land.  It’s not just delays – projects don’t get built due to permit issues (see </a:t>
            </a:r>
            <a:r>
              <a:rPr lang="en-US" sz="2300" dirty="0" smtClean="0">
                <a:hlinkClick r:id="rId2"/>
              </a:rPr>
              <a:t>www.project</a:t>
            </a:r>
            <a:r>
              <a:rPr lang="en-US" sz="2300" dirty="0">
                <a:hlinkClick r:id="rId2"/>
              </a:rPr>
              <a:t>n</a:t>
            </a:r>
            <a:r>
              <a:rPr lang="en-US" sz="2300" dirty="0" smtClean="0">
                <a:hlinkClick r:id="rId2"/>
              </a:rPr>
              <a:t>oproject.com</a:t>
            </a:r>
            <a:r>
              <a:rPr lang="en-US" sz="2300" dirty="0" smtClean="0"/>
              <a:t>).</a:t>
            </a:r>
          </a:p>
          <a:p>
            <a:pPr>
              <a:spcAft>
                <a:spcPts val="600"/>
              </a:spcAft>
            </a:pPr>
            <a:r>
              <a:rPr lang="en-US" sz="2300" dirty="0" smtClean="0">
                <a:solidFill>
                  <a:schemeClr val="accent6">
                    <a:lumMod val="75000"/>
                  </a:schemeClr>
                </a:solidFill>
              </a:rPr>
              <a:t>RESULT:  </a:t>
            </a:r>
            <a:r>
              <a:rPr lang="en-US" sz="2300" dirty="0" smtClean="0">
                <a:solidFill>
                  <a:schemeClr val="bg1"/>
                </a:solidFill>
              </a:rPr>
              <a:t>US supply chain infrastructure is falling behind, and its not just about funding. </a:t>
            </a:r>
            <a:r>
              <a:rPr lang="en-US" sz="2300" dirty="0" smtClean="0">
                <a:solidFill>
                  <a:schemeClr val="bg1"/>
                </a:solidFill>
              </a:rPr>
              <a:t> Permitting reform is needed to address:</a:t>
            </a:r>
            <a:endParaRPr lang="en-US" sz="2300" dirty="0" smtClean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2300" dirty="0" smtClean="0"/>
              <a:t>Condition of US infrastructure rated D+ by civil engineers</a:t>
            </a:r>
          </a:p>
          <a:p>
            <a:pPr lvl="1">
              <a:spcAft>
                <a:spcPts val="600"/>
              </a:spcAft>
            </a:pPr>
            <a:r>
              <a:rPr lang="en-US" sz="2300" dirty="0" smtClean="0"/>
              <a:t>Highway congestion costs exceed $121B annually</a:t>
            </a:r>
          </a:p>
          <a:p>
            <a:pPr lvl="1">
              <a:spcAft>
                <a:spcPts val="600"/>
              </a:spcAft>
            </a:pPr>
            <a:r>
              <a:rPr lang="en-US" sz="2300" dirty="0" smtClean="0"/>
              <a:t>$163B in public sector transportation investment needed by 2020</a:t>
            </a:r>
          </a:p>
          <a:p>
            <a:pPr lvl="1">
              <a:spcAft>
                <a:spcPts val="600"/>
              </a:spcAft>
            </a:pPr>
            <a:r>
              <a:rPr lang="en-US" sz="2300" dirty="0"/>
              <a:t>Growth </a:t>
            </a:r>
            <a:r>
              <a:rPr lang="en-US" sz="2300" dirty="0" smtClean="0"/>
              <a:t>in economy unrelenting –  by 2045:+70M </a:t>
            </a:r>
            <a:r>
              <a:rPr lang="en-US" sz="2300" dirty="0"/>
              <a:t>new </a:t>
            </a:r>
            <a:r>
              <a:rPr lang="en-US" sz="2300" dirty="0" smtClean="0"/>
              <a:t>population; transportation sector will represent $1.6T of </a:t>
            </a:r>
            <a:r>
              <a:rPr lang="en-US" sz="2300" dirty="0" smtClean="0"/>
              <a:t>GDP</a:t>
            </a:r>
            <a:endParaRPr lang="en-US" sz="2300" dirty="0"/>
          </a:p>
          <a:p>
            <a:pPr lvl="1">
              <a:spcAft>
                <a:spcPts val="600"/>
              </a:spcAft>
            </a:pPr>
            <a:r>
              <a:rPr lang="en-US" sz="2300" dirty="0" smtClean="0"/>
              <a:t>In the meantime, China builds ports much faster than we can permit them</a:t>
            </a:r>
          </a:p>
          <a:p>
            <a:pPr lvl="1">
              <a:spcAft>
                <a:spcPts val="600"/>
              </a:spcAft>
            </a:pPr>
            <a:r>
              <a:rPr lang="en-US" sz="2300" dirty="0" smtClean="0">
                <a:solidFill>
                  <a:schemeClr val="accent6">
                    <a:lumMod val="75000"/>
                  </a:schemeClr>
                </a:solidFill>
              </a:rPr>
              <a:t>US </a:t>
            </a:r>
            <a:r>
              <a:rPr lang="en-US" sz="2300" dirty="0" smtClean="0">
                <a:solidFill>
                  <a:schemeClr val="accent6">
                    <a:lumMod val="75000"/>
                  </a:schemeClr>
                </a:solidFill>
              </a:rPr>
              <a:t>private sector investments also diminished by permitting costs and delays – investment can’t be justified when timing is so uncertain . . .  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i="1" dirty="0" smtClean="0"/>
              <a:t>Solutions are Well Known . . .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9246"/>
            <a:ext cx="8229600" cy="117202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Numerous studies and reviews of best practices </a:t>
            </a:r>
            <a:r>
              <a:rPr lang="en-US" dirty="0" smtClean="0"/>
              <a:t>point </a:t>
            </a:r>
            <a:r>
              <a:rPr lang="en-US" dirty="0" smtClean="0"/>
              <a:t>to a </a:t>
            </a:r>
            <a:r>
              <a:rPr lang="en-US" dirty="0" smtClean="0"/>
              <a:t>set </a:t>
            </a:r>
            <a:r>
              <a:rPr lang="en-US" dirty="0" smtClean="0"/>
              <a:t>of logical solutions that </a:t>
            </a:r>
            <a:r>
              <a:rPr lang="en-US" dirty="0" smtClean="0"/>
              <a:t>can significantly</a:t>
            </a:r>
            <a:r>
              <a:rPr lang="en-US" dirty="0" smtClean="0"/>
              <a:t> </a:t>
            </a:r>
            <a:r>
              <a:rPr lang="en-US" dirty="0" smtClean="0"/>
              <a:t>increase permitting speed, efficiency and effectiveness.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396912"/>
              </p:ext>
            </p:extLst>
          </p:nvPr>
        </p:nvGraphicFramePr>
        <p:xfrm>
          <a:off x="1510623" y="2351276"/>
          <a:ext cx="6347955" cy="4153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Worksheet" r:id="rId3" imgW="5905436" imgH="3863238" progId="Excel.Sheet.12">
                  <p:embed/>
                </p:oleObj>
              </mc:Choice>
              <mc:Fallback>
                <p:oleObj name="Worksheet" r:id="rId3" imgW="5905436" imgH="38632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0623" y="2351276"/>
                        <a:ext cx="6347955" cy="4153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18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i="1" dirty="0" smtClean="0"/>
              <a:t>Administration is Moving in Right Direction . . .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633" y="2194008"/>
            <a:ext cx="3853543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900" dirty="0" smtClean="0"/>
              <a:t>8/31/11 – Presidential Memo citing the challenge</a:t>
            </a:r>
          </a:p>
          <a:p>
            <a:pPr>
              <a:spcAft>
                <a:spcPts val="600"/>
              </a:spcAft>
            </a:pPr>
            <a:r>
              <a:rPr lang="en-US" sz="1900" dirty="0" smtClean="0"/>
              <a:t>3/22/12 – Executive Order</a:t>
            </a:r>
          </a:p>
          <a:p>
            <a:pPr>
              <a:spcAft>
                <a:spcPts val="600"/>
              </a:spcAft>
            </a:pPr>
            <a:r>
              <a:rPr lang="en-US" sz="1900" dirty="0" smtClean="0"/>
              <a:t>5/17/13 – Presidential Memo charging interagency Steering Committee to develop a plan</a:t>
            </a:r>
          </a:p>
          <a:p>
            <a:pPr>
              <a:spcAft>
                <a:spcPts val="600"/>
              </a:spcAft>
            </a:pPr>
            <a:r>
              <a:rPr lang="en-US" sz="1900" dirty="0" smtClean="0"/>
              <a:t>5/14/14 – Implementation Plan released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23543" y="2246654"/>
            <a:ext cx="3773714" cy="410391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ts val="30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ts val="24"/>
              </a:spcBef>
              <a:buClr>
                <a:schemeClr val="accent5"/>
              </a:buClr>
              <a:buFont typeface="Arial" pitchFamily="34" charset="0"/>
              <a:buChar char="»"/>
              <a:defRPr sz="2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ts val="24"/>
              </a:spcBef>
              <a:buFont typeface="Arial" pitchFamily="34" charset="0"/>
              <a:buChar char="–"/>
              <a:defRPr sz="18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ts val="24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ts val="24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White House “dashboard” to track major federal projects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Stated goal to cut permitting time in half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“Implementation Plan” to institutionalize best practices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“Build America Transportation Investment Center” (BATIC)</a:t>
            </a:r>
          </a:p>
        </p:txBody>
      </p:sp>
      <p:sp>
        <p:nvSpPr>
          <p:cNvPr id="2" name="Right Arrow 1"/>
          <p:cNvSpPr/>
          <p:nvPr/>
        </p:nvSpPr>
        <p:spPr>
          <a:xfrm>
            <a:off x="4455886" y="4037347"/>
            <a:ext cx="667657" cy="580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4005943" y="2079169"/>
            <a:ext cx="493486" cy="4525963"/>
          </a:xfrm>
          <a:prstGeom prst="rightBrac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6995" y="1190676"/>
            <a:ext cx="79900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 his 2014 State of the Union Address, President Obama announced he would “slash bureaucracy and streamline the permitting process for key projects”.</a:t>
            </a:r>
            <a:endParaRPr lang="en-US" b="1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06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8286" y="5891768"/>
            <a:ext cx="7530831" cy="6420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i="1" dirty="0" smtClean="0"/>
              <a:t> . . . But Slowly.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4432"/>
            <a:ext cx="8229600" cy="452596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In three years, 61 projects on the dashboard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Currently only 29 projects on the dashboard; 1 Ports/Waterways and 11 Surface Transportation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“Implementation Plan” is vague, not action-oriented.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Observers sense that the permit speed effort is losing momentum, despite President Obama’s interest . . 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Status and direction for DOT’s BATIC  (Build America Transportation Investment Center)?  DOC participation</a:t>
            </a:r>
            <a:r>
              <a:rPr lang="en-US" sz="2000" dirty="0" smtClean="0">
                <a:solidFill>
                  <a:schemeClr val="bg1"/>
                </a:solidFill>
              </a:rPr>
              <a:t>?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Additional administrative and legislative action is needed.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5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i="1" dirty="0" smtClean="0"/>
              <a:t>Pending Legislation – Grow America Act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656"/>
            <a:ext cx="8338457" cy="487453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600" dirty="0"/>
              <a:t>The USDOT unveiled a draft MAP-21 reauthorization proposal, the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Grow America Act</a:t>
            </a:r>
            <a:r>
              <a:rPr lang="en-US" sz="1600" dirty="0" smtClean="0"/>
              <a:t>, containing provisions to </a:t>
            </a:r>
            <a:r>
              <a:rPr lang="en-US" sz="1600" dirty="0"/>
              <a:t>expedite Federal permits, reviews and project </a:t>
            </a:r>
            <a:r>
              <a:rPr lang="en-US" sz="1600" dirty="0" smtClean="0"/>
              <a:t>delivery.  The </a:t>
            </a:r>
            <a:r>
              <a:rPr lang="en-US" sz="1600" dirty="0"/>
              <a:t>Grow America Act would, among other things</a:t>
            </a:r>
            <a:r>
              <a:rPr lang="en-US" sz="1600" dirty="0" smtClean="0"/>
              <a:t>: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Direct the establishment of an online reporting system, or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dashboard</a:t>
            </a:r>
            <a:r>
              <a:rPr lang="en-US" sz="1400" dirty="0"/>
              <a:t>, to show the progress of environmental reviews and permitting on transportation projects.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Establish a new interagency center </a:t>
            </a:r>
            <a:r>
              <a:rPr lang="en-US" sz="1400" dirty="0"/>
              <a:t>to spearhead the federal government’s permitting reform efforts.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Extend authority for state transportation agencies </a:t>
            </a:r>
            <a:r>
              <a:rPr lang="en-US" sz="1400" dirty="0"/>
              <a:t>to use federal highway funds to support liaisons at other agencies to help speed environmental reviews.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Provides for greater clarity in the deliberations on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bridge permits </a:t>
            </a:r>
            <a:r>
              <a:rPr lang="en-US" sz="1400" dirty="0"/>
              <a:t>between U.S. DOT and the U.S. Coast </a:t>
            </a:r>
            <a:r>
              <a:rPr lang="en-US" sz="1400" dirty="0" smtClean="0"/>
              <a:t>Guard, requiring </a:t>
            </a:r>
            <a:r>
              <a:rPr lang="en-US" sz="1400" dirty="0"/>
              <a:t>the Coast Guard to consider land-based transportation needs and the full costs of a bridge </a:t>
            </a:r>
            <a:r>
              <a:rPr lang="en-US" sz="1400" dirty="0" smtClean="0"/>
              <a:t>replacement.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Eliminate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overlapping reviews </a:t>
            </a:r>
            <a:r>
              <a:rPr lang="en-US" sz="1400" dirty="0"/>
              <a:t>under the National Historic Preservation Act and the preservation of historic sites known as “Section 4(f) of the Department of Transportation Act.</a:t>
            </a:r>
          </a:p>
          <a:p>
            <a:pPr marL="0" lvl="0" indent="0">
              <a:buNone/>
            </a:pPr>
            <a:r>
              <a:rPr lang="en-US" sz="1600" dirty="0"/>
              <a:t>The proposal was formally introduced as legislation in the last </a:t>
            </a:r>
            <a:r>
              <a:rPr lang="en-US" sz="1600" dirty="0" smtClean="0"/>
              <a:t>Congress, </a:t>
            </a:r>
            <a:r>
              <a:rPr lang="en-US" sz="1600" dirty="0"/>
              <a:t>and while not expected to move forward on its own, will likely help inform crafting of long term reauthorization legislation by the relevant committees of </a:t>
            </a:r>
            <a:r>
              <a:rPr lang="en-US" sz="1600" dirty="0" smtClean="0"/>
              <a:t>jurisdiction.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i="1" dirty="0" smtClean="0"/>
              <a:t>Pending Legislation – The RAPID Act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06286"/>
            <a:ext cx="8338457" cy="5015901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n-US" sz="2900" dirty="0"/>
              <a:t>The </a:t>
            </a:r>
            <a:r>
              <a:rPr lang="en-US" sz="2900" dirty="0" smtClean="0"/>
              <a:t>RAPID </a:t>
            </a:r>
            <a:r>
              <a:rPr lang="en-US" sz="2900" dirty="0"/>
              <a:t>Act </a:t>
            </a:r>
            <a:r>
              <a:rPr lang="en-US" sz="2900" dirty="0" smtClean="0"/>
              <a:t>(H.R. 2641)would </a:t>
            </a:r>
            <a:r>
              <a:rPr lang="en-US" sz="2900" dirty="0"/>
              <a:t>streamline the permit approval process by</a:t>
            </a:r>
            <a:r>
              <a:rPr lang="en-US" sz="2900" dirty="0" smtClean="0"/>
              <a:t>:</a:t>
            </a:r>
            <a:br>
              <a:rPr lang="en-US" sz="2900" dirty="0" smtClean="0"/>
            </a:br>
            <a:endParaRPr lang="en-US" sz="2900" dirty="0"/>
          </a:p>
          <a:p>
            <a:pPr lvl="1"/>
            <a:r>
              <a:rPr lang="en-US" sz="2700" dirty="0">
                <a:solidFill>
                  <a:schemeClr val="accent6">
                    <a:lumMod val="75000"/>
                  </a:schemeClr>
                </a:solidFill>
              </a:rPr>
              <a:t>Coordinating</a:t>
            </a:r>
            <a:r>
              <a:rPr lang="en-US" sz="2700" dirty="0"/>
              <a:t> responsibilities among multiple agencies involved in environmental reviews to ensure that “the trains run on </a:t>
            </a:r>
            <a:r>
              <a:rPr lang="en-US" sz="2700" dirty="0" smtClean="0"/>
              <a:t>time”</a:t>
            </a:r>
            <a:endParaRPr lang="en-US" sz="2700" dirty="0"/>
          </a:p>
          <a:p>
            <a:pPr lvl="1"/>
            <a:r>
              <a:rPr lang="en-US" sz="2700" dirty="0"/>
              <a:t>Providing for </a:t>
            </a:r>
            <a:r>
              <a:rPr lang="en-US" sz="2700" dirty="0">
                <a:solidFill>
                  <a:schemeClr val="accent6">
                    <a:lumMod val="75000"/>
                  </a:schemeClr>
                </a:solidFill>
              </a:rPr>
              <a:t>concurrent reviews </a:t>
            </a:r>
            <a:r>
              <a:rPr lang="en-US" sz="2700" dirty="0"/>
              <a:t>by agencies, rather than serial </a:t>
            </a:r>
            <a:r>
              <a:rPr lang="en-US" sz="2700" dirty="0" smtClean="0"/>
              <a:t>reviews</a:t>
            </a:r>
            <a:endParaRPr lang="en-US" sz="2700" dirty="0"/>
          </a:p>
          <a:p>
            <a:pPr lvl="1"/>
            <a:r>
              <a:rPr lang="en-US" sz="2700" dirty="0">
                <a:solidFill>
                  <a:schemeClr val="accent6">
                    <a:lumMod val="75000"/>
                  </a:schemeClr>
                </a:solidFill>
              </a:rPr>
              <a:t>Allowing state-level environmental reviews </a:t>
            </a:r>
            <a:r>
              <a:rPr lang="en-US" sz="2700" dirty="0"/>
              <a:t>to be used where the state has done a competent job, thereby avoiding needless duplication of state work by federal </a:t>
            </a:r>
            <a:r>
              <a:rPr lang="en-US" sz="2700" dirty="0" smtClean="0"/>
              <a:t>reviewers</a:t>
            </a:r>
            <a:endParaRPr lang="en-US" sz="2700" dirty="0"/>
          </a:p>
          <a:p>
            <a:pPr lvl="1"/>
            <a:r>
              <a:rPr lang="en-US" sz="2700" dirty="0"/>
              <a:t>Requiring that agencies involve themselves in the </a:t>
            </a:r>
            <a:r>
              <a:rPr lang="en-US" sz="2700" dirty="0">
                <a:solidFill>
                  <a:schemeClr val="accent6">
                    <a:lumMod val="75000"/>
                  </a:schemeClr>
                </a:solidFill>
              </a:rPr>
              <a:t>process early and comment early</a:t>
            </a:r>
            <a:r>
              <a:rPr lang="en-US" sz="2700" dirty="0"/>
              <a:t>, avoiding eleventh-hour objections that can restart the entire review </a:t>
            </a:r>
            <a:r>
              <a:rPr lang="en-US" sz="2700" dirty="0" smtClean="0"/>
              <a:t>timetable</a:t>
            </a:r>
            <a:endParaRPr lang="en-US" sz="2700" dirty="0"/>
          </a:p>
          <a:p>
            <a:pPr lvl="1"/>
            <a:r>
              <a:rPr lang="en-US" sz="2700" dirty="0"/>
              <a:t>Establishing a reasonable process for determining </a:t>
            </a:r>
            <a:r>
              <a:rPr lang="en-US" sz="2700" dirty="0">
                <a:solidFill>
                  <a:schemeClr val="accent6">
                    <a:lumMod val="75000"/>
                  </a:schemeClr>
                </a:solidFill>
              </a:rPr>
              <a:t>the scope of project alternatives</a:t>
            </a:r>
            <a:r>
              <a:rPr lang="en-US" sz="2700" dirty="0"/>
              <a:t>, so that the environmental review does not devolve into an endless quest to evaluate infeasible </a:t>
            </a:r>
            <a:r>
              <a:rPr lang="en-US" sz="2700" dirty="0" smtClean="0"/>
              <a:t>alternatives</a:t>
            </a:r>
            <a:endParaRPr lang="en-US" sz="2700" dirty="0"/>
          </a:p>
          <a:p>
            <a:pPr lvl="1"/>
            <a:r>
              <a:rPr lang="en-US" sz="2700" dirty="0">
                <a:solidFill>
                  <a:schemeClr val="accent6">
                    <a:lumMod val="50000"/>
                  </a:schemeClr>
                </a:solidFill>
              </a:rPr>
              <a:t>Consolidating</a:t>
            </a:r>
            <a:r>
              <a:rPr lang="en-US" sz="2700" dirty="0"/>
              <a:t> the process into a single Environmental Impact Statement (EIS) and single Environmental Assessment (EA) for a project, except as otherwise provided by </a:t>
            </a:r>
            <a:r>
              <a:rPr lang="en-US" sz="2700" dirty="0" smtClean="0"/>
              <a:t>law</a:t>
            </a:r>
            <a:endParaRPr lang="en-US" sz="2700" dirty="0"/>
          </a:p>
          <a:p>
            <a:pPr lvl="1"/>
            <a:r>
              <a:rPr lang="en-US" sz="2700" dirty="0"/>
              <a:t>Imposing </a:t>
            </a:r>
            <a:r>
              <a:rPr lang="en-US" sz="2700" dirty="0">
                <a:solidFill>
                  <a:schemeClr val="accent6">
                    <a:lumMod val="75000"/>
                  </a:schemeClr>
                </a:solidFill>
              </a:rPr>
              <a:t>reasonable fixed deadlines </a:t>
            </a:r>
            <a:r>
              <a:rPr lang="en-US" sz="2700" dirty="0"/>
              <a:t>for completion of an EIS or </a:t>
            </a:r>
            <a:r>
              <a:rPr lang="en-US" sz="2700" dirty="0" smtClean="0"/>
              <a:t>EA</a:t>
            </a:r>
            <a:endParaRPr lang="en-US" sz="2700" dirty="0"/>
          </a:p>
          <a:p>
            <a:pPr lvl="1"/>
            <a:r>
              <a:rPr lang="en-US" sz="2700" dirty="0">
                <a:solidFill>
                  <a:schemeClr val="accent6">
                    <a:lumMod val="75000"/>
                  </a:schemeClr>
                </a:solidFill>
              </a:rPr>
              <a:t>Reducing the statute of limitations </a:t>
            </a:r>
            <a:r>
              <a:rPr lang="en-US" sz="2700" dirty="0"/>
              <a:t>to challenge a final EIS or EA from six years to 180 days.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500" dirty="0"/>
              <a:t>The bill enjoyed 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strong support </a:t>
            </a:r>
            <a:r>
              <a:rPr lang="en-US" sz="2500" dirty="0"/>
              <a:t>from a large coalition of business groups including the Chamber, NAM, AAR, API, ACC and many others.  However, it was 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strongly opposed </a:t>
            </a:r>
            <a:r>
              <a:rPr lang="en-US" sz="2500" dirty="0"/>
              <a:t>by environmental groups and the Obama White House threatened a potential veto of the legislation, stating it would “undercut responsible decision making and public involvement in the Federal environmental review and permitting process.” </a:t>
            </a:r>
            <a:endParaRPr lang="en-US" sz="25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11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i="1" dirty="0" smtClean="0"/>
              <a:t>Pending Legislation –</a:t>
            </a:r>
            <a:r>
              <a:rPr lang="en-US" i="1" dirty="0"/>
              <a:t> </a:t>
            </a:r>
            <a:r>
              <a:rPr lang="en-US" i="1" dirty="0" smtClean="0"/>
              <a:t>Other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286"/>
            <a:ext cx="8229600" cy="50159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900" dirty="0" smtClean="0">
                <a:solidFill>
                  <a:schemeClr val="accent6">
                    <a:lumMod val="75000"/>
                  </a:schemeClr>
                </a:solidFill>
              </a:rPr>
              <a:t>Federal </a:t>
            </a:r>
            <a:r>
              <a:rPr lang="en-US" sz="1900" dirty="0">
                <a:solidFill>
                  <a:schemeClr val="accent6">
                    <a:lumMod val="75000"/>
                  </a:schemeClr>
                </a:solidFill>
              </a:rPr>
              <a:t>Permitting Improvement Act of </a:t>
            </a:r>
            <a:r>
              <a:rPr lang="en-US" sz="1900" dirty="0" smtClean="0">
                <a:solidFill>
                  <a:schemeClr val="accent6">
                    <a:lumMod val="75000"/>
                  </a:schemeClr>
                </a:solidFill>
              </a:rPr>
              <a:t>2013 (S.1397), </a:t>
            </a:r>
            <a:r>
              <a:rPr lang="en-US" sz="1900" dirty="0" smtClean="0"/>
              <a:t>introduced by Senators </a:t>
            </a:r>
            <a:r>
              <a:rPr lang="en-US" sz="1900" dirty="0"/>
              <a:t>Portman (R-OH) and </a:t>
            </a:r>
            <a:r>
              <a:rPr lang="en-US" sz="1900" dirty="0" smtClean="0"/>
              <a:t>McCaskill </a:t>
            </a:r>
            <a:r>
              <a:rPr lang="en-US" sz="1900" dirty="0"/>
              <a:t>(</a:t>
            </a:r>
            <a:r>
              <a:rPr lang="en-US" sz="1900" dirty="0" smtClean="0"/>
              <a:t>D-MO):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Similar </a:t>
            </a:r>
            <a:r>
              <a:rPr lang="en-US" sz="1600" dirty="0"/>
              <a:t>in many respects to the RAPID Act, </a:t>
            </a:r>
            <a:r>
              <a:rPr lang="en-US" sz="1600" dirty="0" smtClean="0"/>
              <a:t>it was </a:t>
            </a:r>
            <a:r>
              <a:rPr lang="en-US" sz="1600" dirty="0"/>
              <a:t>referred to the Homeland Security and Government Affairs Committee. 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Strongly </a:t>
            </a:r>
            <a:r>
              <a:rPr lang="en-US" sz="1600" dirty="0"/>
              <a:t>supported by the business </a:t>
            </a:r>
            <a:r>
              <a:rPr lang="en-US" sz="1600" dirty="0" smtClean="0"/>
              <a:t>community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Opposed </a:t>
            </a:r>
            <a:r>
              <a:rPr lang="en-US" sz="1600" dirty="0"/>
              <a:t>by a broad range of stakeholders, including the Coalition for Sensible Safeguards whose membership includes the AFL-CIO, SEIU, Sierra Club, Blue-Green Alliance, Friends of the Earth, NRDC, United Steelworkers, the League of Conservation Voters, and many others.</a:t>
            </a:r>
          </a:p>
          <a:p>
            <a:pPr marL="0" indent="0">
              <a:buNone/>
            </a:pPr>
            <a:r>
              <a:rPr lang="en-US" sz="1900" dirty="0" smtClean="0"/>
              <a:t> </a:t>
            </a:r>
            <a:r>
              <a:rPr lang="en-US" sz="1900" dirty="0" smtClean="0">
                <a:solidFill>
                  <a:schemeClr val="accent6">
                    <a:lumMod val="75000"/>
                  </a:schemeClr>
                </a:solidFill>
              </a:rPr>
              <a:t>“TRAIN”  Act (S769) (</a:t>
            </a:r>
            <a:r>
              <a:rPr lang="en-US" sz="1900" dirty="0">
                <a:solidFill>
                  <a:schemeClr val="bg1"/>
                </a:solidFill>
              </a:rPr>
              <a:t>Track, Railroad and Infrastructure Network </a:t>
            </a:r>
            <a:r>
              <a:rPr lang="en-US" sz="1900" dirty="0" smtClean="0">
                <a:solidFill>
                  <a:schemeClr val="bg1"/>
                </a:solidFill>
              </a:rPr>
              <a:t>Act, introduced by Senators </a:t>
            </a:r>
            <a:r>
              <a:rPr lang="en-US" sz="1900" dirty="0" smtClean="0"/>
              <a:t>Blunt/Machin/Thune) would streamline rail permitting: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Allow </a:t>
            </a:r>
            <a:r>
              <a:rPr lang="en-US" sz="1800" dirty="0"/>
              <a:t>DOT Secretary to find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de minimis impact </a:t>
            </a:r>
            <a:r>
              <a:rPr lang="en-US" sz="1800" dirty="0"/>
              <a:t>to public lands when mitigation has already been agreed or performed pursuant to National Historic Preservation </a:t>
            </a:r>
            <a:r>
              <a:rPr lang="en-US" sz="1800" dirty="0" smtClean="0"/>
              <a:t>Act.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Exempt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analysis </a:t>
            </a:r>
            <a:r>
              <a:rPr lang="en-US" sz="1800" dirty="0"/>
              <a:t>of maintenance, rehabilitation, or operation of railroad or rail transit lines (except for stations) when lines are in use or were historically used for the </a:t>
            </a:r>
            <a:r>
              <a:rPr lang="en-US" sz="1800" dirty="0" smtClean="0"/>
              <a:t>transportation.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Establish </a:t>
            </a:r>
            <a:r>
              <a:rPr lang="en-US" sz="1800" dirty="0"/>
              <a:t>a process for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setting timelines </a:t>
            </a:r>
            <a:r>
              <a:rPr lang="en-US" sz="1800" dirty="0" smtClean="0"/>
              <a:t>to complete </a:t>
            </a:r>
            <a:r>
              <a:rPr lang="en-US" sz="1800" dirty="0"/>
              <a:t>environmental reviews; require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concurrent agency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reviews</a:t>
            </a:r>
            <a:r>
              <a:rPr lang="en-US" sz="1800" dirty="0" smtClean="0"/>
              <a:t>; </a:t>
            </a:r>
            <a:r>
              <a:rPr lang="en-US" sz="1800" dirty="0"/>
              <a:t>establish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reasonable comment periods</a:t>
            </a:r>
            <a:r>
              <a:rPr lang="en-US" sz="1800" dirty="0"/>
              <a:t>; </a:t>
            </a:r>
            <a:r>
              <a:rPr lang="en-US" sz="1800" dirty="0" smtClean="0"/>
              <a:t>set </a:t>
            </a:r>
            <a:r>
              <a:rPr lang="en-US" sz="1800" dirty="0"/>
              <a:t>a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150-day limit on the filing of a suit </a:t>
            </a:r>
            <a:r>
              <a:rPr lang="en-US" sz="1800" dirty="0"/>
              <a:t>over a permit or </a:t>
            </a:r>
            <a:r>
              <a:rPr lang="en-US" sz="1800" dirty="0" smtClean="0"/>
              <a:t>approval.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Any </a:t>
            </a:r>
            <a:r>
              <a:rPr lang="en-US" sz="1800" dirty="0"/>
              <a:t>EIS, categorical exclusion or other decision related to a transportation project made by one agency of DOT shall be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available to all agencies </a:t>
            </a:r>
            <a:r>
              <a:rPr lang="en-US" sz="1800" dirty="0"/>
              <a:t>of the Department (i.e. RRs could utilize current FHWA categorical exclusions)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SHandouts">
  <a:themeElements>
    <a:clrScheme name="CSHandout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0099CC"/>
      </a:accent1>
      <a:accent2>
        <a:srgbClr val="B29620"/>
      </a:accent2>
      <a:accent3>
        <a:srgbClr val="C20000"/>
      </a:accent3>
      <a:accent4>
        <a:srgbClr val="30A230"/>
      </a:accent4>
      <a:accent5>
        <a:srgbClr val="DDE278"/>
      </a:accent5>
      <a:accent6>
        <a:srgbClr val="1634CA"/>
      </a:accent6>
      <a:hlink>
        <a:srgbClr val="0000FF"/>
      </a:hlink>
      <a:folHlink>
        <a:srgbClr val="969696"/>
      </a:folHlink>
    </a:clrScheme>
    <a:fontScheme name="CS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SBlu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</TotalTime>
  <Words>1017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Mincho</vt:lpstr>
      <vt:lpstr>Arial</vt:lpstr>
      <vt:lpstr>Calibri</vt:lpstr>
      <vt:lpstr>Times New Roman</vt:lpstr>
      <vt:lpstr>Wingdings</vt:lpstr>
      <vt:lpstr>CSHandouts</vt:lpstr>
      <vt:lpstr>Worksheet</vt:lpstr>
      <vt:lpstr>PowerPoint Presentation</vt:lpstr>
      <vt:lpstr> Permit Speed / Reform – What is it?</vt:lpstr>
      <vt:lpstr> Permit Speed / Reform – What’s the Problem?</vt:lpstr>
      <vt:lpstr> Solutions are Well Known . . . </vt:lpstr>
      <vt:lpstr> Administration is Moving in Right Direction . . . </vt:lpstr>
      <vt:lpstr>  . . . But Slowly.</vt:lpstr>
      <vt:lpstr> Pending Legislation – Grow America Act</vt:lpstr>
      <vt:lpstr> Pending Legislation – The RAPID Act </vt:lpstr>
      <vt:lpstr> Pending Legislation – Other </vt:lpstr>
      <vt:lpstr> Pending Legislation – Other  (cont.)</vt:lpstr>
      <vt:lpstr>Direction and Next Steps</vt:lpstr>
    </vt:vector>
  </TitlesOfParts>
  <Company>Cambridge Systematics,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Retail Supply Chain Performance Big Box Distribution (simplified example)</dc:title>
  <dc:creator>Lance R. Grenzeback</dc:creator>
  <cp:lastModifiedBy>Wise, Dean H</cp:lastModifiedBy>
  <cp:revision>115</cp:revision>
  <dcterms:created xsi:type="dcterms:W3CDTF">2013-07-08T14:45:01Z</dcterms:created>
  <dcterms:modified xsi:type="dcterms:W3CDTF">2015-04-15T14:31:25Z</dcterms:modified>
</cp:coreProperties>
</file>